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90" r:id="rId18"/>
    <p:sldId id="451" r:id="rId19"/>
    <p:sldId id="412" r:id="rId20"/>
    <p:sldId id="487" r:id="rId21"/>
    <p:sldId id="491" r:id="rId22"/>
    <p:sldId id="454" r:id="rId23"/>
    <p:sldId id="455" r:id="rId24"/>
    <p:sldId id="457" r:id="rId25"/>
    <p:sldId id="458" r:id="rId26"/>
    <p:sldId id="477" r:id="rId27"/>
    <p:sldId id="460" r:id="rId28"/>
    <p:sldId id="463" r:id="rId29"/>
    <p:sldId id="462" r:id="rId30"/>
    <p:sldId id="464" r:id="rId31"/>
    <p:sldId id="465" r:id="rId32"/>
    <p:sldId id="466" r:id="rId33"/>
    <p:sldId id="467" r:id="rId34"/>
    <p:sldId id="471" r:id="rId35"/>
    <p:sldId id="469" r:id="rId36"/>
    <p:sldId id="470" r:id="rId37"/>
    <p:sldId id="472" r:id="rId38"/>
    <p:sldId id="473" r:id="rId39"/>
    <p:sldId id="474" r:id="rId40"/>
    <p:sldId id="476" r:id="rId41"/>
    <p:sldId id="478" r:id="rId42"/>
    <p:sldId id="480" r:id="rId43"/>
    <p:sldId id="483" r:id="rId44"/>
    <p:sldId id="481" r:id="rId45"/>
    <p:sldId id="482" r:id="rId46"/>
    <p:sldId id="48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7348743789612318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C11A1-C542-B004-FB2C-5CF5F158563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D01B-F322-6B65-B4FC-7423CAD7DF9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86645-BCE2-088A-06F5-AC6259C8132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01931-5C22-0CAD-C1A3-930F0C430D4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E57A4-784D-7D7E-B2B1-2D1679F911BF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AAB70-197E-51D3-4AF6-A55D07EF187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AFED6-A9CB-1080-DCBF-8A5BB9A9B53B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D47E2-446E-E110-293C-97BA7A3E5962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08C5A-2D7D-4F2F-E1A8-D462C6F4D96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A41BF-FE45-2F8D-37F2-47B28AF2D887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5739D-5765-6BD5-644A-DAF06FB71789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3B34C-9B72-D516-6B9B-1C2D496C5C08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rifyTests/Verify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nstantinFinagin/SpbDotNet/tree/master/CodeSample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32129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Секция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растет 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 ростом количества полей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Метод возвращает сложный объект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Много полей, иерархия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1174750" y="976399"/>
            <a:ext cx="98425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dataReceivedByMock1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Data1();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_service1Mock.When(...).Do(_ =&gt; dataReceivedByMock1 = ...);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_service2Mock.When(...).Return();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outputData.Field5.Child1);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"ExpectedValue52"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outputData.Field6.Child2);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dataReceivedByMock1.Field1);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"DataReceivedByMock2"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dataReceivedByMock1.Field2);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176337" y="1263663"/>
            <a:ext cx="983932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CurrencyCode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Unfunded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Committed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CashOnCash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FundedPIK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DimensionName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List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ExtendedPositionGetResponse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ChildPositionsResponses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BasePositionGetResponse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UnitrancheClassPositions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positionService.GetPositionsAsync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(request);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один вызов! нужен тест</a:t>
            </a:r>
            <a:endParaRPr lang="en-US" sz="1400" b="0" dirty="0">
              <a:solidFill>
                <a:srgbClr val="000000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8594126" cy="1968217"/>
          </a:xfrm>
        </p:spPr>
        <p:txBody>
          <a:bodyPr/>
          <a:lstStyle/>
          <a:p>
            <a:r>
              <a:rPr lang="ru-RU" dirty="0"/>
              <a:t>Рост сложности теста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lnSpcReduction="100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862701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  <a:r>
              <a:rPr lang="en-US" dirty="0"/>
              <a:t> (aka Snapshot)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2"/>
              </a:rPr>
              <a:t>https://github.com/approvals/ApprovalTests.Net</a:t>
            </a:r>
            <a:r>
              <a:rPr lang="en-US" sz="2000" dirty="0"/>
              <a:t> - </a:t>
            </a:r>
            <a:r>
              <a:rPr lang="ru-RU" sz="2000" dirty="0"/>
              <a:t>зрелая базовая библиотека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hlinkClick r:id="rId3"/>
              </a:rPr>
              <a:t>https://github.com/VerifyTests/Verify</a:t>
            </a:r>
            <a:r>
              <a:rPr lang="ru-RU" sz="2000" dirty="0"/>
              <a:t> - более современная альтернатива</a:t>
            </a:r>
            <a:endParaRPr lang="en-US" sz="2000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2737158"/>
            <a:ext cx="4868333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Два прогона теста</a:t>
            </a:r>
            <a:br>
              <a:rPr lang="en-US" dirty="0">
                <a:latin typeface="Kaspersky Sans Display" panose="020B0003020000020004"/>
              </a:rPr>
            </a:br>
            <a:r>
              <a:rPr lang="en-US" dirty="0">
                <a:latin typeface="Kaspersky Sans Display" panose="020B0003020000020004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/>
              </a:rPr>
              <a:t>: 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/>
              </a:rPr>
              <a:t>.approved / .verified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241949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244548"/>
            <a:ext cx="4359012" cy="1295400"/>
          </a:xfrm>
        </p:spPr>
        <p:txBody>
          <a:bodyPr>
            <a:normAutofit lnSpcReduction="10000"/>
          </a:bodyPr>
          <a:lstStyle/>
          <a:p>
            <a:pPr lvl="3">
              <a:buNone/>
            </a:pPr>
            <a:r>
              <a:rPr lang="en-US" sz="2200" b="1" dirty="0">
                <a:latin typeface="Kaspersky Sans Display" panose="020B0604020202020204" charset="0"/>
                <a:cs typeface="Kaspersky Sans Display" panose="020B0604020202020204" charset="0"/>
              </a:rPr>
              <a:t>Approve - </a:t>
            </a:r>
            <a:r>
              <a:rPr lang="ru-RU" sz="2200" b="1" dirty="0">
                <a:latin typeface="Kaspersky Sans Display" panose="020B0604020202020204" charset="0"/>
                <a:cs typeface="Kaspersky Sans Display" panose="020B0604020202020204" charset="0"/>
              </a:rPr>
              <a:t>одобрение результата</a:t>
            </a:r>
            <a:br>
              <a:rPr lang="en-US" dirty="0">
                <a:latin typeface="Kaspersky Sans Display" panose="020B0003020000020004"/>
              </a:rPr>
            </a:br>
            <a:r>
              <a:rPr lang="ru-RU" sz="2200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737158"/>
            <a:ext cx="435901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solidFill>
                  <a:srgbClr val="1D1D1B"/>
                </a:solidFill>
                <a:latin typeface="Kaspersky Sans Display" panose="020B0003020000020004" pitchFamily="34" charset="0"/>
              </a:rPr>
              <a:t>Автоматизация сравнения строк</a:t>
            </a:r>
            <a:endParaRPr lang="en-US" b="1" dirty="0">
              <a:latin typeface="Kaspersky Sans Display" panose="020B0003020000020004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/>
              </a:rPr>
            </a:br>
            <a:endParaRPr lang="en-US" dirty="0">
              <a:latin typeface="Kaspersky Sans Display" panose="020B000302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3FAD-604E-07DB-E389-2E27843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261F4A-D5FF-C6C6-4502-3D64EE9C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  <a:hlinkClick r:id="rId2"/>
              </a:rPr>
              <a:t>https://github.com/approvals/ApprovalTests.Net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59CC9-C837-D992-4B0A-CE8D636F243C}"/>
              </a:ext>
            </a:extLst>
          </p:cNvPr>
          <p:cNvSpPr txBox="1"/>
          <p:nvPr/>
        </p:nvSpPr>
        <p:spPr>
          <a:xfrm>
            <a:off x="1775410" y="1259175"/>
            <a:ext cx="864118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TestWithApprovals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SerializeToJson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.Serialize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(data,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JsonSerializerOptions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WriteIndented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0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/>
                <a:hlinkClick r:id="rId2"/>
              </a:rPr>
              <a:t>https://github.com/VerifyTests/Verify</a:t>
            </a:r>
            <a:r>
              <a:rPr lang="ru-RU" sz="2000" dirty="0"/>
              <a:t> 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1875130" y="1413063"/>
            <a:ext cx="75400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TestWithVerify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processor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input =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n-NO" sz="16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sv-S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processor.Process(input);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>
                <a:latin typeface="Kaspersky Sans Display" panose="020B0604020202020204" charset="0"/>
                <a:cs typeface="Kaspersky Sans Display" panose="020B0604020202020204" charset="0"/>
              </a:rPr>
              <a:t>Константин Финагин</a:t>
            </a:r>
          </a:p>
          <a:p>
            <a:pPr lvl="1"/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1"/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Ст. разработчик в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Kaspersky</a:t>
            </a:r>
          </a:p>
          <a:p>
            <a:pPr lvl="1"/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konstantin.finagin@gmail.com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0FC5-DDC5-D57B-89E0-8D50B2FCC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F92622-A3E7-F82A-E4FA-46828B3BF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Запуск в</a:t>
            </a:r>
            <a:r>
              <a:rPr lang="en-US" b="0" dirty="0">
                <a:latin typeface="Kaspersky Sans Display" panose="020B0003020000020004" pitchFamily="34" charset="0"/>
              </a:rPr>
              <a:t> CI/CD</a:t>
            </a:r>
            <a:r>
              <a:rPr lang="ru-RU" b="0" dirty="0">
                <a:latin typeface="Kaspersky Sans Display" panose="020B0003020000020004" pitchFamily="34" charset="0"/>
              </a:rPr>
              <a:t> </a:t>
            </a:r>
            <a:r>
              <a:rPr lang="ru-RU" b="0" dirty="0" err="1">
                <a:latin typeface="Kaspersky Sans Display" panose="020B0003020000020004" pitchFamily="34" charset="0"/>
              </a:rPr>
              <a:t>пайплайне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DFC71285-93F8-36D3-612F-49134330E801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определять, где запускается тест</a:t>
            </a:r>
            <a:endParaRPr lang="en-US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выключать запуск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Diff-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инструмента на тех средах, где это не требуется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2EAB9FFA-E20B-E31B-6942-49D9F66043E9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нужно запускать 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DIFF tool</a:t>
            </a:r>
            <a:endParaRPr lang="ru-RU" sz="2000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Но по-прежнему нужно сравнивать результаты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50A7A35-D08B-94F6-651C-05C4A7258201}"/>
              </a:ext>
            </a:extLst>
          </p:cNvPr>
          <p:cNvSpPr txBox="1">
            <a:spLocks/>
          </p:cNvSpPr>
          <p:nvPr/>
        </p:nvSpPr>
        <p:spPr>
          <a:xfrm>
            <a:off x="6912091" y="5043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3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7B0A-7194-5663-EBAF-3837634F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BF1C4F-30C4-2DE8-0E03-76F79F5F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Verify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2E0A-A8B0-08DC-3902-AED87ED9A09F}"/>
              </a:ext>
            </a:extLst>
          </p:cNvPr>
          <p:cNvSpPr txBox="1"/>
          <p:nvPr/>
        </p:nvSpPr>
        <p:spPr>
          <a:xfrm>
            <a:off x="1069309" y="1289040"/>
            <a:ext cx="8510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settings.DisableDiff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002C26A5-92F8-4B1B-9E37-5B3C133455A1}"/>
              </a:ext>
            </a:extLst>
          </p:cNvPr>
          <p:cNvSpPr txBox="1">
            <a:spLocks/>
          </p:cNvSpPr>
          <p:nvPr/>
        </p:nvSpPr>
        <p:spPr>
          <a:xfrm>
            <a:off x="387350" y="2757487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Kaspersky Sans Display" panose="020B0003020000020004" pitchFamily="34" charset="0"/>
              </a:rPr>
              <a:t>Настройка запуска в</a:t>
            </a:r>
            <a:r>
              <a:rPr lang="en-US" sz="2000" dirty="0">
                <a:latin typeface="Kaspersky Sans Display" panose="020B0003020000020004" pitchFamily="34" charset="0"/>
              </a:rPr>
              <a:t> CI/CD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пайплайне</a:t>
            </a:r>
            <a:r>
              <a:rPr lang="en-US" sz="2000" dirty="0">
                <a:latin typeface="Kaspersky Sans Display" panose="020B0003020000020004" pitchFamily="34" charset="0"/>
              </a:rPr>
              <a:t> – </a:t>
            </a:r>
            <a:r>
              <a:rPr lang="en-US" sz="2000" dirty="0" err="1">
                <a:latin typeface="Kaspersky Sans Display" panose="020B0003020000020004" pitchFamily="34" charset="0"/>
              </a:rPr>
              <a:t>ApprovalTests</a:t>
            </a:r>
            <a:endParaRPr lang="en-US" sz="2000" dirty="0">
              <a:latin typeface="Kaspersky Sans Display" panose="020B00030200000200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CA465-9AC8-48B0-8C44-FC2D787A51FF}"/>
              </a:ext>
            </a:extLst>
          </p:cNvPr>
          <p:cNvSpPr/>
          <p:nvPr/>
        </p:nvSpPr>
        <p:spPr>
          <a:xfrm>
            <a:off x="1069309" y="3607583"/>
            <a:ext cx="9627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.SetFrontLoadedReporter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Environment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.GetEnvironmentVariable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"CI"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)?.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ToLowerInvariant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"true"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4E508-CF2E-400B-8463-2FF413141EE8}"/>
              </a:ext>
            </a:extLst>
          </p:cNvPr>
          <p:cNvSpPr/>
          <p:nvPr/>
        </p:nvSpPr>
        <p:spPr>
          <a:xfrm>
            <a:off x="1069309" y="496411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DEBUG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DiffReporter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#else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typeof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QuietReporter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#endif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C4C0DB-1251-F175-60ED-F84F3AFA6A81}"/>
              </a:ext>
            </a:extLst>
          </p:cNvPr>
          <p:cNvSpPr/>
          <p:nvPr/>
        </p:nvSpPr>
        <p:spPr>
          <a:xfrm>
            <a:off x="1509963" y="1696453"/>
            <a:ext cx="2616869" cy="3188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D2A8C2-1BBB-2A01-936A-EF0C756984F0}"/>
              </a:ext>
            </a:extLst>
          </p:cNvPr>
          <p:cNvSpPr/>
          <p:nvPr/>
        </p:nvSpPr>
        <p:spPr>
          <a:xfrm>
            <a:off x="2161675" y="4092656"/>
            <a:ext cx="2175710" cy="46903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9D1C0-55D1-CD23-21E7-7F3B78383DEA}"/>
              </a:ext>
            </a:extLst>
          </p:cNvPr>
          <p:cNvSpPr/>
          <p:nvPr/>
        </p:nvSpPr>
        <p:spPr>
          <a:xfrm>
            <a:off x="3563354" y="5187948"/>
            <a:ext cx="1850858" cy="755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28049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Динамические данные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 GUID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Частичное сравнение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 нужна вся информация объекта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4669133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Меняющиеся списки и строки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или строке,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Contains/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StartsWith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ru-RU" sz="2000" dirty="0">
                <a:latin typeface="Kaspersky Sans Display" panose="020B0003020000020004" pitchFamily="34" charset="0"/>
              </a:rPr>
              <a:t>фильтры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345489" y="1058297"/>
            <a:ext cx="7924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partial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result.ExternalInfo.Category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result.Metadata.CharFrequency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result.IsPalindrome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(partial);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C8111-B7B6-D844-9973-C7BE866714DB}"/>
              </a:ext>
            </a:extLst>
          </p:cNvPr>
          <p:cNvSpPr txBox="1"/>
          <p:nvPr/>
        </p:nvSpPr>
        <p:spPr>
          <a:xfrm>
            <a:off x="2345489" y="3983821"/>
            <a:ext cx="8206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ExternalAnalysis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x.Tags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settings.IgnoreMember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OutputData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&gt;(x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x.RawProcessingLog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settings.ScrubInlineDateTimes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"s"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…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Verifier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.Verify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(result, _settings);</a:t>
            </a:r>
          </a:p>
          <a:p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DAF98-48F9-A51E-6F0A-DA1339C2D398}"/>
              </a:ext>
            </a:extLst>
          </p:cNvPr>
          <p:cNvSpPr/>
          <p:nvPr/>
        </p:nvSpPr>
        <p:spPr>
          <a:xfrm>
            <a:off x="2406316" y="4505826"/>
            <a:ext cx="4349416" cy="288758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9" y="3125264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Универсальное форматирование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DateTime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)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604020202020204" charset="0"/>
                <a:cs typeface="Kaspersky Sans Display" panose="020B060402020202020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904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 привести к статичным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врапперы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,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“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скрабберы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”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(убираем из результата динамические поля)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0725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Смотреть по ситуации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аппрувалы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и не нужны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82E5F-F85B-BE95-A50A-E33A0D15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133600" y="1343363"/>
            <a:ext cx="8610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Set(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??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() =&gt;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DateTimeWrapper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C5EB2-8414-295B-4CCB-5121B396F41B}"/>
              </a:ext>
            </a:extLst>
          </p:cNvPr>
          <p:cNvSpPr/>
          <p:nvPr/>
        </p:nvSpPr>
        <p:spPr>
          <a:xfrm>
            <a:off x="4584032" y="2418347"/>
            <a:ext cx="3693694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AFB73-6F20-E2E2-0CD8-CADA656DE3BA}"/>
              </a:ext>
            </a:extLst>
          </p:cNvPr>
          <p:cNvSpPr/>
          <p:nvPr/>
        </p:nvSpPr>
        <p:spPr>
          <a:xfrm>
            <a:off x="4592053" y="3697706"/>
            <a:ext cx="900363" cy="29477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86" y="697290"/>
            <a:ext cx="6361227" cy="54634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Сводимые к табличным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Списки и иерархии объектов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Непосредственно табличные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en-US" sz="2000" dirty="0" err="1">
                <a:latin typeface="Kaspersky Sans Display" panose="020B0604020202020204" charset="0"/>
                <a:cs typeface="Kaspersky Sans Display" panose="020B0604020202020204" charset="0"/>
              </a:rPr>
              <a:t>DataTable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,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двумерные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массивы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89" y="441251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JSON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теста с формированием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299" y="1493758"/>
            <a:ext cx="85375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.When(r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    .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(saved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saved);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9FEBE-FBE7-996F-2D21-A3DF1B0AB650}"/>
              </a:ext>
            </a:extLst>
          </p:cNvPr>
          <p:cNvSpPr txBox="1"/>
          <p:nvPr/>
        </p:nvSpPr>
        <p:spPr>
          <a:xfrm>
            <a:off x="2273299" y="4475674"/>
            <a:ext cx="6130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table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TableFormatter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.ToAsciiTable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(table);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E96C-C955-BC75-E724-90EEFCA7ED1C}"/>
              </a:ext>
            </a:extLst>
          </p:cNvPr>
          <p:cNvSpPr txBox="1"/>
          <p:nvPr/>
        </p:nvSpPr>
        <p:spPr>
          <a:xfrm>
            <a:off x="2273299" y="4475674"/>
            <a:ext cx="7645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json = JsonHelper.ToJson(savedData);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71B44-35D0-D0EB-5DC6-97CFCE41F914}"/>
              </a:ext>
            </a:extLst>
          </p:cNvPr>
          <p:cNvSpPr/>
          <p:nvPr/>
        </p:nvSpPr>
        <p:spPr>
          <a:xfrm>
            <a:off x="2725153" y="4517858"/>
            <a:ext cx="5468352" cy="481036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2E799C8-1AA1-DC58-990F-6DF242909358}"/>
              </a:ext>
            </a:extLst>
          </p:cNvPr>
          <p:cNvSpPr/>
          <p:nvPr/>
        </p:nvSpPr>
        <p:spPr>
          <a:xfrm>
            <a:off x="9774621" y="3880664"/>
            <a:ext cx="952237" cy="18201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2" grpId="0"/>
      <p:bldP spid="8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175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Юнит-тесты и рост их сложности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растет сложность тестов</a:t>
            </a:r>
            <a:r>
              <a:rPr lang="en-US" sz="1800" b="0" dirty="0">
                <a:latin typeface="Kaspersky Sans Display" panose="020B0604020202020204" charset="0"/>
                <a:cs typeface="Kaspersky Sans Display" panose="020B0604020202020204" charset="0"/>
              </a:rPr>
              <a:t> </a:t>
            </a: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что с этим можно сделать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9157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Аппрувал-тесты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Как один из способов ускорить и упростить тестирование</a:t>
            </a:r>
            <a:endParaRPr lang="x-none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31395" y="3223312"/>
            <a:ext cx="3024336" cy="158417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Kaspersky Sans Display" panose="020B0604020202020204" charset="0"/>
                <a:cs typeface="Kaspersky Sans Display" panose="020B0604020202020204" charset="0"/>
              </a:rPr>
              <a:t>Таблицы</a:t>
            </a:r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en-US" sz="18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r>
              <a:rPr lang="ru-RU" sz="1800" b="0" dirty="0">
                <a:latin typeface="Kaspersky Sans Display" panose="020B0604020202020204" charset="0"/>
                <a:cs typeface="Kaspersky Sans Display" panose="020B0604020202020204" charset="0"/>
              </a:rPr>
              <a:t>И чем они могут помочь при использовании аппрувал-тестирования</a:t>
            </a:r>
            <a:endParaRPr lang="en-US" sz="1800" b="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1F6B1-657D-8482-58ED-B2BC72191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57CF8-7766-9FAC-5A57-8DF964A68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50" y="6031610"/>
            <a:ext cx="957861" cy="82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6" grpId="0" build="p"/>
      <p:bldP spid="28" grpId="0" build="p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0" y="2852938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0" y="3242433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0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167894"/>
            <a:ext cx="7924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(16.66, 6.25, ...)]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(12.66, 5.45, ...)]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 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TestTableCase1(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value1,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value2, ...,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double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Theory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MemberData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TestTableCaseN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GetCheckTableData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GetLinesFromFile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lines)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data =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ParseLine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(line);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yield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{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data };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681538" y="3428999"/>
            <a:ext cx="1489187" cy="24765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353050" y="5442703"/>
            <a:ext cx="1847464" cy="21052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426132" y="3676650"/>
            <a:ext cx="822270" cy="1766054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21404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989913"/>
            <a:ext cx="6754298" cy="1968217"/>
          </a:xfrm>
        </p:spPr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2421696"/>
            <a:ext cx="4545486" cy="1478173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Автоматическая генерация типа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На основе файла во время компиляции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192757"/>
            <a:ext cx="5088482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F#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проект с провайдером типа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192757"/>
            <a:ext cx="4142444" cy="2051632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Excel: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FSharp.ExcelProvider</a:t>
            </a:r>
            <a:endParaRPr lang="ru-RU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CSV: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встроен в </a:t>
            </a:r>
            <a:r>
              <a:rPr lang="en-US" dirty="0" err="1">
                <a:latin typeface="Kaspersky Sans Display" panose="020B0604020202020204" charset="0"/>
                <a:cs typeface="Kaspersky Sans Display" panose="020B0604020202020204" charset="0"/>
              </a:rPr>
              <a:t>FSharp.Data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401815"/>
            <a:ext cx="3983567" cy="1498055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Что это?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Excel </a:t>
            </a:r>
            <a:r>
              <a:rPr lang="ru-RU" sz="2000" dirty="0">
                <a:latin typeface="Kaspersky Sans Display" panose="020B0003020000020004" pitchFamily="34" charset="0"/>
              </a:rPr>
              <a:t>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7009349" y="3077429"/>
            <a:ext cx="1579706" cy="895481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291072" y="5198715"/>
            <a:ext cx="792481" cy="738789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083553" y="5867856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5B011-6F10-B8A2-5344-703CEC39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303" y="5961647"/>
            <a:ext cx="818747" cy="8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3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Есть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request),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готовый вывод (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response)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А также логика в сервисах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С </a:t>
            </a:r>
            <a:r>
              <a:rPr lang="ru-RU" sz="2000" b="1" dirty="0" err="1">
                <a:latin typeface="Kaspersky Sans Display" panose="020B0604020202020204" charset="0"/>
                <a:cs typeface="Kaspersky Sans Display" panose="020B0604020202020204" charset="0"/>
              </a:rPr>
              <a:t>прода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 пришел баг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Какой-то параметр принимает ошибочное значение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Необходимо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 </a:t>
            </a: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починить и воспроизвести в тесте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59587"/>
              </p:ext>
            </p:extLst>
          </p:nvPr>
        </p:nvGraphicFramePr>
        <p:xfrm>
          <a:off x="548641" y="1645920"/>
          <a:ext cx="5653638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189521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Еще не интеграционный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замоканы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ответа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Может быть использован для </a:t>
            </a:r>
            <a:r>
              <a:rPr lang="ru-RU" dirty="0" err="1">
                <a:latin typeface="Kaspersky Sans Display" panose="020B0604020202020204" charset="0"/>
                <a:cs typeface="Kaspersky Sans Display" panose="020B0604020202020204" charset="0"/>
              </a:rPr>
              <a:t>аппрувала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Текст запроса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Готовые данные для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Уже не юнит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GetPositionsForMultipleContracts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MultipleContractsApiRequest.json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"./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DevCases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/Data/MultipleContractsApiResponse.csv"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UnitTestDataHelper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.GetPositionKeepingCheckTransactions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request =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JsonSerializer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.Deserialize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PositionGetRequest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.ReadAllText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requestPath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transactionApiMock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.Setup(m =&gt;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m.GetTransactionAmountsByFilterAsync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(…))</a:t>
            </a:r>
            <a:endParaRPr lang="fr-FR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ReturnsAsync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apiData.ToList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result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positionService.GetPositionsAsync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(request);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ApprovalTesthelper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.Verify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(result);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446520" cy="4800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734144"/>
            <a:ext cx="6042660" cy="694855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376160" y="3073718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587740" y="2758405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>
            <a:cxnSpLocks/>
          </p:cNvCxnSpPr>
          <p:nvPr/>
        </p:nvCxnSpPr>
        <p:spPr>
          <a:xfrm flipH="1">
            <a:off x="7818120" y="1828800"/>
            <a:ext cx="6781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92" y="5153660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428999"/>
            <a:ext cx="6042660" cy="510541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376160" y="3684269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587740" y="3499603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5D8E8F-375C-48C9-BEDB-BB1DC115FA91}"/>
              </a:ext>
            </a:extLst>
          </p:cNvPr>
          <p:cNvSpPr/>
          <p:nvPr/>
        </p:nvSpPr>
        <p:spPr>
          <a:xfrm>
            <a:off x="3038508" y="4903819"/>
            <a:ext cx="7629018" cy="17210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8DBA53C-2D1B-4DCA-BADA-8A621C83876E}"/>
              </a:ext>
            </a:extLst>
          </p:cNvPr>
          <p:cNvCxnSpPr>
            <a:cxnSpLocks/>
            <a:stCxn id="15" idx="3"/>
            <a:endCxn id="2" idx="3"/>
          </p:cNvCxnSpPr>
          <p:nvPr/>
        </p:nvCxnSpPr>
        <p:spPr>
          <a:xfrm flipH="1">
            <a:off x="10667526" y="1828800"/>
            <a:ext cx="990285" cy="3935528"/>
          </a:xfrm>
          <a:prstGeom prst="bentConnector3">
            <a:avLst>
              <a:gd name="adj1" fmla="val -2308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5" grpId="0"/>
      <p:bldP spid="18" grpId="0" animBg="1"/>
      <p:bldP spid="20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60" y="526843"/>
            <a:ext cx="3833280" cy="58043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3984441" cy="1968217"/>
          </a:xfrm>
        </p:spPr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6" y="2830918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Особенно при объемных результатах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5" y="4685305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Даже в самых простых случаях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1" y="4685305"/>
            <a:ext cx="3983567" cy="1295400"/>
          </a:xfrm>
        </p:spPr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Немного медленнее </a:t>
            </a:r>
            <a:r>
              <a:rPr lang="ru-RU" b="1" dirty="0" err="1">
                <a:latin typeface="Kaspersky Sans Display" panose="020B0604020202020204" charset="0"/>
                <a:cs typeface="Kaspersky Sans Display" panose="020B0604020202020204" charset="0"/>
              </a:rPr>
              <a:t>ассертов</a:t>
            </a:r>
            <a:endParaRPr lang="ru-RU" b="1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1451" y="283091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Для детерминированных данные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Плюс обращать внимание на локализацию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34434" y="5456322"/>
            <a:ext cx="11523133" cy="853464"/>
          </a:xfrm>
        </p:spPr>
        <p:txBody>
          <a:bodyPr>
            <a:normAutofit/>
          </a:bodyPr>
          <a:lstStyle/>
          <a:p>
            <a:pPr lvl="2"/>
            <a:r>
              <a:rPr lang="ru-RU" dirty="0"/>
              <a:t> Константин Финагин. Доклад «</a:t>
            </a:r>
            <a:r>
              <a:rPr lang="en-US" dirty="0"/>
              <a:t>Approval-</a:t>
            </a:r>
            <a:r>
              <a:rPr lang="ru-RU" dirty="0"/>
              <a:t>тестирование в </a:t>
            </a:r>
            <a:r>
              <a:rPr lang="en-US" dirty="0"/>
              <a:t>.NET</a:t>
            </a:r>
            <a:r>
              <a:rPr lang="ru-RU" dirty="0"/>
              <a:t>»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https://github.com/KonstantinFinagin/SpbDotNet/tree/master/CodeSample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430739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Гарантируют стабильность кода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И снижают технический долг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Dependency Injection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Неразрывно связаны с </a:t>
            </a: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DI</a:t>
            </a: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 через </a:t>
            </a:r>
            <a:r>
              <a:rPr lang="ru-RU" sz="2000" dirty="0" err="1">
                <a:latin typeface="Kaspersky Sans Display" panose="020B0604020202020204" charset="0"/>
                <a:cs typeface="Kaspersky Sans Display" panose="020B0604020202020204" charset="0"/>
              </a:rPr>
              <a:t>моки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Kaspersky Sans Display" panose="020B0604020202020204" charset="0"/>
                <a:cs typeface="Kaspersky Sans Display" panose="020B0604020202020204" charset="0"/>
              </a:rPr>
              <a:t>Пишутся обычно в трех случаях</a:t>
            </a: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  <a:t>TDD</a:t>
            </a:r>
            <a:endParaRPr lang="ru-RU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Нашелся баг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pPr>
              <a:buNone/>
            </a:pP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Act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Вызов метода. Самая короткая.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  <a:p>
            <a:endParaRPr lang="x-none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Arrange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638140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Kaspersky Sans Display" panose="020B0604020202020204" charset="0"/>
                <a:cs typeface="Kaspersky Sans Display" panose="020B0604020202020204" charset="0"/>
              </a:rPr>
              <a:t>Assert</a:t>
            </a:r>
            <a:br>
              <a:rPr lang="en-US" sz="2000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sz="2000" dirty="0">
                <a:latin typeface="Kaspersky Sans Display" panose="020B0604020202020204" charset="0"/>
                <a:cs typeface="Kaspersky Sans Display" panose="020B060402020202020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1488824" y="1074509"/>
            <a:ext cx="100314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Fact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Arrange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_service1Mock.When(...).Do(...);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_service2Mock.When(...).Returns(...);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Act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_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testedService.DoSomething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Assert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Assert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.Equal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ExpectedValue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outputData.Field1);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_service1.Received(1).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DoSomethingElse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1" y="862701"/>
            <a:ext cx="7198463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Если тест сложно писать</a:t>
            </a:r>
            <a:b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</a:b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604020202020204" charset="0"/>
                <a:cs typeface="Kaspersky Sans Display" panose="020B0604020202020204" charset="0"/>
              </a:rPr>
              <a:t>Act </a:t>
            </a: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Но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Arrange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  <a:cs typeface="Kaspersky Sans Display" panose="020B0604020202020204" charset="0"/>
              </a:rPr>
              <a:t>Assert </a:t>
            </a:r>
            <a:r>
              <a:rPr lang="ru-RU" dirty="0">
                <a:latin typeface="Kaspersky Sans Display" panose="020B0604020202020204" charset="0"/>
                <a:cs typeface="Kaspersky Sans Display" panose="020B0604020202020204" charset="0"/>
              </a:rPr>
              <a:t>растут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604020202020204" charset="0"/>
                <a:cs typeface="Kaspersky Sans Display" panose="020B0604020202020204" charset="0"/>
              </a:rPr>
              <a:t>Но! Метод может быть сложен сам по себе</a:t>
            </a:r>
            <a:endParaRPr lang="en-US" dirty="0">
              <a:latin typeface="Kaspersky Sans Display" panose="020B0604020202020204" charset="0"/>
              <a:cs typeface="Kaspersky Sans Display" panose="020B060402020202020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0" grpId="0" build="p"/>
      <p:bldP spid="68" grpId="0" build="p"/>
      <p:bldP spid="6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80" y="580009"/>
            <a:ext cx="6230240" cy="56979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2468</Words>
  <Application>Microsoft Office PowerPoint</Application>
  <PresentationFormat>Widescreen</PresentationFormat>
  <Paragraphs>425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 </vt:lpstr>
      <vt:lpstr>Пример теста с использованием библиотеки https://github.com/VerifyTests/Verify </vt:lpstr>
      <vt:lpstr>Demo 1</vt:lpstr>
      <vt:lpstr>PowerPoint Presentation</vt:lpstr>
      <vt:lpstr>Настройка запуска в CI/CD пайплайне – Verify</vt:lpstr>
      <vt:lpstr>PowerPoint Presentation</vt:lpstr>
      <vt:lpstr>Не нужна вся информация объекта – анонимные типы, фильтры</vt:lpstr>
      <vt:lpstr>PowerPoint Presentation</vt:lpstr>
      <vt:lpstr>Врапперы – один из способов привести DateTime/GUID к статичным данным</vt:lpstr>
      <vt:lpstr>PowerPoint Presentation</vt:lpstr>
      <vt:lpstr>PowerPoint Presentation</vt:lpstr>
      <vt:lpstr>Пример теста с формированием ASCII таблицы</vt:lpstr>
      <vt:lpstr>DataTable как результат работы метода</vt:lpstr>
      <vt:lpstr>PowerPoint Presentation</vt:lpstr>
      <vt:lpstr>Demo 2</vt:lpstr>
      <vt:lpstr>Часть 2. Рост сложности секции Arrange</vt:lpstr>
      <vt:lpstr>PowerPoint Presentation</vt:lpstr>
      <vt:lpstr>Атрибуты [InlineData], [MemberData] + получение данных из внешнего файла </vt:lpstr>
      <vt:lpstr>PowerPoint Presentation</vt:lpstr>
      <vt:lpstr>PowerPoint Presentation</vt:lpstr>
      <vt:lpstr>Парсинг Excel при помощи F#</vt:lpstr>
      <vt:lpstr>Demo 3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189</cp:revision>
  <dcterms:created xsi:type="dcterms:W3CDTF">2025-05-20T21:16:07Z</dcterms:created>
  <dcterms:modified xsi:type="dcterms:W3CDTF">2025-05-27T09:48:35Z</dcterms:modified>
</cp:coreProperties>
</file>